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Coming Soon"/>
      <p:regular r:id="rId28"/>
    </p:embeddedFont>
    <p:embeddedFont>
      <p:font typeface="Short Stack"/>
      <p:regular r:id="rId29"/>
    </p:embeddedFont>
    <p:embeddedFont>
      <p:font typeface="Happy Monkey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ComingSoon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hortStac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HappyMonkey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ff5fccf4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1ff5fccf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2b4906e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62b4906e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f0dcb81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f0dcb81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ff5fcd035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1ff5fcd03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0c2fe770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40c2fe77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f5fcd03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1ff5fcd0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f5fccf47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1ff5fccf4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 rot="-583539">
            <a:off x="511205" y="1018447"/>
            <a:ext cx="8520659" cy="20527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lang="en" sz="9600">
                <a:latin typeface="Short Stack"/>
                <a:ea typeface="Short Stack"/>
                <a:cs typeface="Short Stack"/>
                <a:sym typeface="Short Stack"/>
              </a:rPr>
              <a:t>Milers</a:t>
            </a:r>
            <a:endParaRPr sz="96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Cartoon, Cat, Character ..."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7774" y="2577625"/>
            <a:ext cx="2192849" cy="2410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ictgram running man.svg - Wikimedia Commons"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3" y="88375"/>
            <a:ext cx="2367950" cy="310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ctrTitle"/>
          </p:nvPr>
        </p:nvSpPr>
        <p:spPr>
          <a:xfrm>
            <a:off x="375825" y="1062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4800" u="sng" cap="none" strike="noStrike">
                <a:solidFill>
                  <a:srgbClr val="B80E0F"/>
                </a:solidFill>
                <a:latin typeface="Coming Soon"/>
                <a:ea typeface="Coming Soon"/>
                <a:cs typeface="Coming Soon"/>
                <a:sym typeface="Coming Soon"/>
              </a:rPr>
              <a:t>Our Typical Routine…</a:t>
            </a:r>
            <a:endParaRPr/>
          </a:p>
        </p:txBody>
      </p:sp>
      <p:sp>
        <p:nvSpPr>
          <p:cNvPr id="118" name="Google Shape;118;p22"/>
          <p:cNvSpPr txBox="1"/>
          <p:nvPr>
            <p:ph idx="1" type="subTitle"/>
          </p:nvPr>
        </p:nvSpPr>
        <p:spPr>
          <a:xfrm>
            <a:off x="311700" y="1048550"/>
            <a:ext cx="8520600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Arrive at 7:00 AM</a:t>
            </a:r>
            <a:endParaRPr/>
          </a:p>
          <a:p>
            <a: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Doors will close at 7:10 AM</a:t>
            </a:r>
            <a:endParaRPr/>
          </a:p>
          <a:p>
            <a: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Warm up and stretch</a:t>
            </a:r>
            <a:endParaRPr/>
          </a:p>
          <a:p>
            <a: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Run for approximately 20-25 min</a:t>
            </a:r>
            <a:endParaRPr/>
          </a:p>
          <a:p>
            <a: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Cool down, restroom &amp; water</a:t>
            </a:r>
            <a:endParaRPr/>
          </a:p>
          <a:p>
            <a: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Line up for dismissal to class or breakfast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Sprint, Running, Course ..."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1824" y="1125500"/>
            <a:ext cx="2288100" cy="16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311700" y="1634100"/>
            <a:ext cx="85206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remember that the crossing guard will not be on duty before running club.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1458350" y="0"/>
            <a:ext cx="58806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Font typeface="Coming Soon"/>
              <a:buNone/>
            </a:pPr>
            <a:r>
              <a:rPr b="1" i="0" lang="en" sz="6000" u="sng" cap="none" strike="noStrike">
                <a:solidFill>
                  <a:srgbClr val="B80E0F"/>
                </a:solidFill>
                <a:latin typeface="Coming Soon"/>
                <a:ea typeface="Coming Soon"/>
                <a:cs typeface="Coming Soon"/>
                <a:sym typeface="Coming Soon"/>
              </a:rPr>
              <a:t>Crossing Guard</a:t>
            </a:r>
            <a:endParaRPr/>
          </a:p>
        </p:txBody>
      </p:sp>
      <p:pic>
        <p:nvPicPr>
          <p:cNvPr descr="Open ..." id="126" name="Google Shape;1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250" y="2875950"/>
            <a:ext cx="2079350" cy="207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unner, Run, Running, Woman ..." id="127" name="Google Shape;12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3075" y="2446296"/>
            <a:ext cx="2079350" cy="239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ctrTitle"/>
          </p:nvPr>
        </p:nvSpPr>
        <p:spPr>
          <a:xfrm>
            <a:off x="401475" y="125025"/>
            <a:ext cx="85206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4800" u="sng" cap="none" strike="noStrike">
                <a:solidFill>
                  <a:srgbClr val="B80E0F"/>
                </a:solidFill>
                <a:latin typeface="Coming Soon"/>
                <a:ea typeface="Coming Soon"/>
                <a:cs typeface="Coming Soon"/>
                <a:sym typeface="Coming Soon"/>
              </a:rPr>
              <a:t>DROP OFF PROCEDURES</a:t>
            </a:r>
            <a:endParaRPr/>
          </a:p>
        </p:txBody>
      </p:sp>
      <p:pic>
        <p:nvPicPr>
          <p:cNvPr descr="IMG_8427.JPG" id="133" name="Google Shape;133;p24"/>
          <p:cNvPicPr preferRelativeResize="0"/>
          <p:nvPr/>
        </p:nvPicPr>
        <p:blipFill rotWithShape="1">
          <a:blip r:embed="rId3">
            <a:alphaModFix/>
          </a:blip>
          <a:srcRect b="54147" l="0" r="0" t="0"/>
          <a:stretch/>
        </p:blipFill>
        <p:spPr>
          <a:xfrm>
            <a:off x="1403151" y="1001324"/>
            <a:ext cx="6382548" cy="3902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ctrTitle"/>
          </p:nvPr>
        </p:nvSpPr>
        <p:spPr>
          <a:xfrm>
            <a:off x="311700" y="995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5200" u="sng" cap="none" strike="noStrike">
                <a:solidFill>
                  <a:srgbClr val="980000"/>
                </a:solidFill>
                <a:latin typeface="Coming Soon"/>
                <a:ea typeface="Coming Soon"/>
                <a:cs typeface="Coming Soon"/>
                <a:sym typeface="Coming Soon"/>
              </a:rPr>
              <a:t>Breakfast</a:t>
            </a:r>
            <a:endParaRPr/>
          </a:p>
        </p:txBody>
      </p:sp>
      <p:sp>
        <p:nvSpPr>
          <p:cNvPr id="139" name="Google Shape;139;p25"/>
          <p:cNvSpPr txBox="1"/>
          <p:nvPr>
            <p:ph idx="1" type="subTitle"/>
          </p:nvPr>
        </p:nvSpPr>
        <p:spPr>
          <a:xfrm>
            <a:off x="311700" y="1273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ng Soon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will still be able to eat breakfast after Running Club. 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ng Soon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 sponsor will walk them to the cafeteria when dismissed.</a:t>
            </a:r>
            <a:endParaRPr b="0" i="0" sz="22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ming Soon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endParaRPr sz="2200"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ng Soon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may NOT eat their breakfast in the gym. </a:t>
            </a:r>
            <a:endParaRPr sz="2200"/>
          </a:p>
        </p:txBody>
      </p:sp>
      <p:pic>
        <p:nvPicPr>
          <p:cNvPr descr="Breakfast - Free vector graphics on Pixabay"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450" y="3415375"/>
            <a:ext cx="1728124" cy="172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ctrTitle"/>
          </p:nvPr>
        </p:nvSpPr>
        <p:spPr>
          <a:xfrm>
            <a:off x="311700" y="100350"/>
            <a:ext cx="85206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4800" u="sng" cap="none" strike="noStrike">
                <a:solidFill>
                  <a:srgbClr val="C00000"/>
                </a:solidFill>
                <a:latin typeface="Coming Soon"/>
                <a:ea typeface="Coming Soon"/>
                <a:cs typeface="Coming Soon"/>
                <a:sym typeface="Coming Soon"/>
              </a:rPr>
              <a:t>Dismissal From Running Club</a:t>
            </a:r>
            <a:endParaRPr/>
          </a:p>
        </p:txBody>
      </p:sp>
      <p:sp>
        <p:nvSpPr>
          <p:cNvPr id="146" name="Google Shape;146;p26"/>
          <p:cNvSpPr txBox="1"/>
          <p:nvPr>
            <p:ph idx="1" type="subTitle"/>
          </p:nvPr>
        </p:nvSpPr>
        <p:spPr>
          <a:xfrm>
            <a:off x="233300" y="1485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ming Soon"/>
              <a:buChar char="●"/>
            </a:pPr>
            <a:r>
              <a:rPr b="0" i="0" lang="en" sz="28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Parents, at the 7:50am bell, you must exit the gym doors. </a:t>
            </a:r>
            <a:endParaRPr b="0" i="0" sz="28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ming Soon"/>
              <a:buChar char="●"/>
            </a:pPr>
            <a:r>
              <a:rPr b="0" i="0" lang="en" sz="28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If you would like to re-enter the school, you must sign in at the front office. </a:t>
            </a:r>
            <a:endParaRPr/>
          </a:p>
        </p:txBody>
      </p:sp>
      <p:pic>
        <p:nvPicPr>
          <p:cNvPr descr="Open ..."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3275" y="1819900"/>
            <a:ext cx="2053200" cy="20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ctrTitle"/>
          </p:nvPr>
        </p:nvSpPr>
        <p:spPr>
          <a:xfrm>
            <a:off x="311700" y="150675"/>
            <a:ext cx="85206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6000" u="sng" cap="none" strike="noStrike">
                <a:solidFill>
                  <a:srgbClr val="C00000"/>
                </a:solidFill>
                <a:latin typeface="Coming Soon"/>
                <a:ea typeface="Coming Soon"/>
                <a:cs typeface="Coming Soon"/>
                <a:sym typeface="Coming Soon"/>
              </a:rPr>
              <a:t>BEHAVIOR</a:t>
            </a:r>
            <a:r>
              <a:rPr b="1" i="0" lang="en" sz="6000" u="sng" cap="none" strike="noStrike">
                <a:solidFill>
                  <a:srgbClr val="B80E0F"/>
                </a:solidFill>
                <a:latin typeface="Coming Soon"/>
                <a:ea typeface="Coming Soon"/>
                <a:cs typeface="Coming Soon"/>
                <a:sym typeface="Coming Soon"/>
              </a:rPr>
              <a:t>:  (Respect)</a:t>
            </a:r>
            <a:endParaRPr/>
          </a:p>
        </p:txBody>
      </p:sp>
      <p:sp>
        <p:nvSpPr>
          <p:cNvPr id="153" name="Google Shape;153;p27"/>
          <p:cNvSpPr txBox="1"/>
          <p:nvPr>
            <p:ph idx="1" type="subTitle"/>
          </p:nvPr>
        </p:nvSpPr>
        <p:spPr>
          <a:xfrm>
            <a:off x="311700" y="1294925"/>
            <a:ext cx="85206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This should </a:t>
            </a:r>
            <a:r>
              <a:rPr b="1" i="1" lang="en" sz="3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NOT </a:t>
            </a:r>
            <a:r>
              <a:rPr b="0" i="0" lang="en" sz="3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be an issue!</a:t>
            </a:r>
            <a:endParaRPr/>
          </a:p>
          <a:p>
            <a: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If it becomes an issue, there will be a phone call to the parent to discuss the situation.</a:t>
            </a:r>
            <a:endParaRPr/>
          </a:p>
          <a:p>
            <a: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3  marks on behavior could result in dismissal from the club.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ctrTitle"/>
          </p:nvPr>
        </p:nvSpPr>
        <p:spPr>
          <a:xfrm>
            <a:off x="375825" y="1062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lang="en" sz="4800" u="sng">
                <a:solidFill>
                  <a:srgbClr val="B80E0F"/>
                </a:solidFill>
                <a:latin typeface="Coming Soon"/>
                <a:ea typeface="Coming Soon"/>
                <a:cs typeface="Coming Soon"/>
                <a:sym typeface="Coming Soon"/>
              </a:rPr>
              <a:t>Technology</a:t>
            </a:r>
            <a:endParaRPr/>
          </a:p>
        </p:txBody>
      </p:sp>
      <p:sp>
        <p:nvSpPr>
          <p:cNvPr id="159" name="Google Shape;159;p28"/>
          <p:cNvSpPr txBox="1"/>
          <p:nvPr>
            <p:ph idx="1" type="subTitle"/>
          </p:nvPr>
        </p:nvSpPr>
        <p:spPr>
          <a:xfrm>
            <a:off x="311700" y="746425"/>
            <a:ext cx="8520600" cy="4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</a:pPr>
            <a:r>
              <a:rPr lang="en" sz="2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We will still be using the EZ Scan system.</a:t>
            </a:r>
            <a:endParaRPr sz="2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</a:pPr>
            <a:r>
              <a:rPr lang="en" sz="2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Each student will get a barcode with a lanyard.  </a:t>
            </a:r>
            <a:endParaRPr sz="2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</a:pPr>
            <a:r>
              <a:rPr lang="en" sz="2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As the students complete a lap, a sponsor will scan their card. </a:t>
            </a:r>
            <a:endParaRPr sz="2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</a:pPr>
            <a:r>
              <a:rPr lang="en" sz="2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This program automatically counts the students laps. </a:t>
            </a:r>
            <a:endParaRPr sz="2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Screen Shot 2017-09-12 at 9.48.36 PM.png" id="160" name="Google Shape;160;p28"/>
          <p:cNvPicPr preferRelativeResize="0"/>
          <p:nvPr/>
        </p:nvPicPr>
        <p:blipFill rotWithShape="1">
          <a:blip r:embed="rId3">
            <a:alphaModFix/>
          </a:blip>
          <a:srcRect b="23622" l="2337" r="1849" t="15947"/>
          <a:stretch/>
        </p:blipFill>
        <p:spPr>
          <a:xfrm>
            <a:off x="3081825" y="3603675"/>
            <a:ext cx="3108600" cy="14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1" y="0"/>
            <a:ext cx="91307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42"/>
            <a:ext cx="9143999" cy="51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ctrTitle"/>
          </p:nvPr>
        </p:nvSpPr>
        <p:spPr>
          <a:xfrm>
            <a:off x="311700" y="49600"/>
            <a:ext cx="85206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4500" u="sng" cap="none" strike="noStrike">
                <a:solidFill>
                  <a:srgbClr val="B80E0F"/>
                </a:solidFill>
                <a:latin typeface="Coming Soon"/>
                <a:ea typeface="Coming Soon"/>
                <a:cs typeface="Coming Soon"/>
                <a:sym typeface="Coming Soon"/>
              </a:rPr>
              <a:t>VOLUNTEER DUTIES:</a:t>
            </a:r>
            <a:endParaRPr/>
          </a:p>
        </p:txBody>
      </p:sp>
      <p:sp>
        <p:nvSpPr>
          <p:cNvPr id="176" name="Google Shape;176;p31"/>
          <p:cNvSpPr txBox="1"/>
          <p:nvPr>
            <p:ph idx="1" type="subTitle"/>
          </p:nvPr>
        </p:nvSpPr>
        <p:spPr>
          <a:xfrm>
            <a:off x="311700" y="1320700"/>
            <a:ext cx="8520600" cy="3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Help with crowd control/</a:t>
            </a: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m</a:t>
            </a:r>
            <a:r>
              <a:rPr b="0" i="0" lang="en" sz="24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onitor</a:t>
            </a:r>
            <a:endParaRPr sz="2400"/>
          </a:p>
          <a:p>
            <a: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Spread out along track to monitor</a:t>
            </a:r>
            <a:endParaRPr sz="2400"/>
          </a:p>
          <a:p>
            <a: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Help escort students into the gym after running</a:t>
            </a:r>
            <a:endParaRPr sz="2400"/>
          </a:p>
          <a:p>
            <a: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Special events (</a:t>
            </a: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Thanksgiving Food Drive and last meeting)</a:t>
            </a:r>
            <a:endParaRPr b="0" i="0" sz="2400" u="none" cap="none" strike="noStrike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Char char="●"/>
            </a:pP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Help with assembling lanyards</a:t>
            </a:r>
            <a:endParaRPr sz="24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Char char="●"/>
            </a:pP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Attendance Tracker</a:t>
            </a:r>
            <a:endParaRPr sz="24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279975" y="716450"/>
            <a:ext cx="90285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Remind.com </a:t>
            </a:r>
            <a:endParaRPr/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3600" u="none" cap="none" strike="noStrike">
                <a:solidFill>
                  <a:srgbClr val="980000"/>
                </a:solidFill>
                <a:latin typeface="Coming Soon"/>
                <a:ea typeface="Coming Soon"/>
                <a:cs typeface="Coming Soon"/>
                <a:sym typeface="Coming Soon"/>
              </a:rPr>
              <a:t>Join this class by using this code:</a:t>
            </a:r>
            <a:endParaRPr sz="3600"/>
          </a:p>
        </p:txBody>
      </p:sp>
      <p:pic>
        <p:nvPicPr>
          <p:cNvPr descr="Screen Shot 2017-09-12 at 10.10.21 PM.png"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850" y="1473050"/>
            <a:ext cx="4362351" cy="35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ctrTitle"/>
          </p:nvPr>
        </p:nvSpPr>
        <p:spPr>
          <a:xfrm>
            <a:off x="311708" y="-4004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0" lang="en" sz="5200" u="none" cap="none" strike="noStrike">
                <a:solidFill>
                  <a:srgbClr val="980000"/>
                </a:solidFill>
                <a:latin typeface="Happy Monkey"/>
                <a:ea typeface="Happy Monkey"/>
                <a:cs typeface="Happy Monkey"/>
                <a:sym typeface="Happy Monkey"/>
              </a:rPr>
              <a:t>The Woodlands Marathon Management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82" name="Google Shape;182;p32"/>
          <p:cNvSpPr txBox="1"/>
          <p:nvPr>
            <p:ph idx="1" type="subTitle"/>
          </p:nvPr>
        </p:nvSpPr>
        <p:spPr>
          <a:xfrm>
            <a:off x="311700" y="16690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ng Soon"/>
              <a:buChar char="●"/>
            </a:pPr>
            <a:r>
              <a:rPr i="0" lang="en" sz="20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The Woodlands Marathon Management, LLC mission is to produce a world-class event  while promoting healthy active lifestyles.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ng Soon"/>
              <a:buChar char="●"/>
            </a:pPr>
            <a:r>
              <a:rPr i="0" lang="en" sz="20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They want to make a positive impact in the local community, Houston Region and across the nation through the sport of running. </a:t>
            </a:r>
            <a:endParaRPr i="0" sz="20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ng Soon"/>
              <a:buChar char="●"/>
            </a:pPr>
            <a:r>
              <a:rPr lang="en" sz="20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must run 26.2 miles in running club (you can also log outside time with 1K’s, 5K’s, and other outside running.)</a:t>
            </a:r>
            <a:endParaRPr sz="20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ng Soon"/>
              <a:buChar char="●"/>
            </a:pPr>
            <a:r>
              <a:rPr lang="en" sz="20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Parents email Coach England at the end of each month and give your child’s total miles for outside running. </a:t>
            </a:r>
            <a:endParaRPr sz="20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ctrTitle"/>
          </p:nvPr>
        </p:nvSpPr>
        <p:spPr>
          <a:xfrm>
            <a:off x="311700" y="-400400"/>
            <a:ext cx="85206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980000"/>
                </a:solidFill>
                <a:latin typeface="Happy Monkey"/>
                <a:ea typeface="Happy Monkey"/>
                <a:cs typeface="Happy Monkey"/>
                <a:sym typeface="Happy Monkey"/>
              </a:rPr>
              <a:t>Milers Shirt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88" name="Google Shape;188;p33"/>
          <p:cNvSpPr txBox="1"/>
          <p:nvPr>
            <p:ph idx="1" type="subTitle"/>
          </p:nvPr>
        </p:nvSpPr>
        <p:spPr>
          <a:xfrm>
            <a:off x="311700" y="8308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ng Soon"/>
              <a:buChar char="●"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I will be organizing another round of shirt sales. 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ng Soon"/>
              <a:buChar char="●"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They will be $15 a shirt.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ng Soon"/>
              <a:buChar char="●"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I will drop the shirt in the Online School Cash items when I know everyone has filled out the student information form. 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cid:52D234FC-4CD5-45B9-BE76-5C0B98918C94@aas.local"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825" y="2616975"/>
            <a:ext cx="1844975" cy="24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ctrTitle"/>
          </p:nvPr>
        </p:nvSpPr>
        <p:spPr>
          <a:xfrm rot="-614025">
            <a:off x="311719" y="1219236"/>
            <a:ext cx="8520552" cy="205257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96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QUESTIONS?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s, Who, What, How, ..." id="195" name="Google Shape;1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7199" y="1382050"/>
            <a:ext cx="6006799" cy="423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ctrTitle"/>
          </p:nvPr>
        </p:nvSpPr>
        <p:spPr>
          <a:xfrm>
            <a:off x="311708" y="4752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48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See you Friday, Sept.</a:t>
            </a:r>
            <a:r>
              <a:rPr b="1" lang="en" sz="48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21st </a:t>
            </a:r>
            <a:r>
              <a:rPr b="1" i="0" lang="en" sz="48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at 7:00 AM ………. Ready to run!</a:t>
            </a:r>
            <a:endParaRPr/>
          </a:p>
        </p:txBody>
      </p:sp>
      <p:pic>
        <p:nvPicPr>
          <p:cNvPr descr="Cartoon, Cat, Character ..." id="201" name="Google Shape;20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576" y="2593425"/>
            <a:ext cx="2138399" cy="23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0" y="500875"/>
            <a:ext cx="8520600" cy="126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4800" u="sng" cap="none" strike="noStrike">
                <a:solidFill>
                  <a:srgbClr val="C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 Information Form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96000" y="2407525"/>
            <a:ext cx="8520600" cy="19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76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76200" marR="76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76200" marR="76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76200" marR="76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76200" marR="76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76200" marR="76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76200" marR="76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highlight>
                  <a:srgbClr val="FFFF00"/>
                </a:highlight>
              </a:rPr>
              <a:t>https://goo.gl/ksUrWD</a:t>
            </a:r>
            <a:endParaRPr sz="3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chemeClr val="dk1"/>
              </a:solidFill>
            </a:endParaRPr>
          </a:p>
          <a:p>
            <a:pPr indent="0" lvl="0" marL="76200" marR="76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76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76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76200" lvl="0" marL="76200" marR="76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6000">
              <a:latin typeface="Droid Sans"/>
              <a:ea typeface="Droid Sans"/>
              <a:cs typeface="Droid Sans"/>
              <a:sym typeface="Droid Sans"/>
            </a:endParaRPr>
          </a:p>
          <a:p>
            <a:pPr indent="-76200" lvl="0" marL="76200" marR="76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76200" lvl="0" marL="76200" marR="76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675" y="1930077"/>
            <a:ext cx="2944100" cy="29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1694170" y="153575"/>
            <a:ext cx="5955517" cy="12168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3810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Sponsors</a:t>
            </a:r>
          </a:p>
        </p:txBody>
      </p:sp>
      <p:sp>
        <p:nvSpPr>
          <p:cNvPr id="75" name="Google Shape;75;p16"/>
          <p:cNvSpPr txBox="1"/>
          <p:nvPr/>
        </p:nvSpPr>
        <p:spPr>
          <a:xfrm>
            <a:off x="128400" y="1959250"/>
            <a:ext cx="4899900" cy="27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appy Monkey"/>
              <a:buChar char="●"/>
            </a:pPr>
            <a:r>
              <a:rPr b="0" i="0" lang="en" sz="3400" u="none" cap="none" strike="noStrike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Coach England</a:t>
            </a:r>
            <a:endParaRPr/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appy Monkey"/>
              <a:buChar char="●"/>
            </a:pPr>
            <a:r>
              <a:rPr lang="en" sz="3400">
                <a:latin typeface="Happy Monkey"/>
                <a:ea typeface="Happy Monkey"/>
                <a:cs typeface="Happy Monkey"/>
                <a:sym typeface="Happy Monkey"/>
              </a:rPr>
              <a:t>Mrs. Schueder</a:t>
            </a:r>
            <a:endParaRPr/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appy Monkey"/>
              <a:buChar char="●"/>
            </a:pPr>
            <a:r>
              <a:rPr b="0" i="0" lang="en" sz="3400" u="none" cap="none" strike="noStrike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Mrs. Rademacher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4814200" y="1959250"/>
            <a:ext cx="4137600" cy="27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appy Monkey"/>
              <a:buChar char="●"/>
            </a:pPr>
            <a:r>
              <a:rPr b="0" i="0" lang="en" sz="3400" u="none" cap="none" strike="noStrike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Mrs. </a:t>
            </a:r>
            <a:r>
              <a:rPr lang="en" sz="3400">
                <a:latin typeface="Happy Monkey"/>
                <a:ea typeface="Happy Monkey"/>
                <a:cs typeface="Happy Monkey"/>
                <a:sym typeface="Happy Monkey"/>
              </a:rPr>
              <a:t>Grill</a:t>
            </a:r>
            <a:endParaRPr sz="3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44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appy Monkey"/>
              <a:buChar char="●"/>
            </a:pPr>
            <a:r>
              <a:rPr lang="en" sz="3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Mrs. Hall</a:t>
            </a:r>
            <a:endParaRPr sz="3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44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ppy Monkey"/>
              <a:buChar char="●"/>
            </a:pPr>
            <a:r>
              <a:rPr lang="en" sz="3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Mrs. Lunsford</a:t>
            </a:r>
            <a:endParaRPr sz="3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11700" y="1190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5200" u="none" cap="none" strike="noStrike">
                <a:solidFill>
                  <a:srgbClr val="980000"/>
                </a:solidFill>
                <a:latin typeface="Coming Soon"/>
                <a:ea typeface="Coming Soon"/>
                <a:cs typeface="Coming Soon"/>
                <a:sym typeface="Coming Soon"/>
              </a:rPr>
              <a:t>What is Running Club?</a:t>
            </a:r>
            <a:endParaRPr/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311700" y="884850"/>
            <a:ext cx="8520600" cy="2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ng Soon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We offer running club for </a:t>
            </a:r>
            <a:r>
              <a:rPr lang="en" sz="22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grades 1-5</a:t>
            </a:r>
            <a:endParaRPr sz="22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1905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ng Soon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Our purpose is to create a fun environment and have the students develop a lifelong  love of exercise, healthy habits and good character traits.</a:t>
            </a:r>
            <a:endParaRPr b="0" i="0" sz="15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1905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ng Soon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In order to maintain our club each runner will be required to abide by the following policies and </a:t>
            </a:r>
            <a:r>
              <a:rPr lang="en" sz="22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Our club sponsors will be helpful by providing tips and tools for all runners to help meet their goals. 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ctrTitle"/>
          </p:nvPr>
        </p:nvSpPr>
        <p:spPr>
          <a:xfrm>
            <a:off x="375825" y="1062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lang="en" sz="4800" u="sng">
                <a:solidFill>
                  <a:srgbClr val="B80E0F"/>
                </a:solidFill>
                <a:latin typeface="Coming Soon"/>
                <a:ea typeface="Coming Soon"/>
                <a:cs typeface="Coming Soon"/>
                <a:sym typeface="Coming Soon"/>
              </a:rPr>
              <a:t>Agenda</a:t>
            </a:r>
            <a:endParaRPr/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311700" y="1048550"/>
            <a:ext cx="8520600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lang="en" sz="3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Running Club will be for 9 weeks in the Fall and 9 weeks in the Spring.</a:t>
            </a:r>
            <a:endParaRPr sz="3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lang="en" sz="3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The dates will be listed on the PE website under Running Club. </a:t>
            </a:r>
            <a:endParaRPr sz="3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ng Soon"/>
              <a:buChar char="●"/>
            </a:pPr>
            <a:r>
              <a:rPr lang="en" sz="3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No matter rain or shine, we will have our meeting.</a:t>
            </a:r>
            <a:endParaRPr sz="3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Sprint, Running, Course ..." id="89" name="Google Shape;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124" y="324950"/>
            <a:ext cx="1188300" cy="86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rint, Running, Course ..." id="90" name="Google Shape;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9" y="324950"/>
            <a:ext cx="1188300" cy="8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ctrTitle"/>
          </p:nvPr>
        </p:nvSpPr>
        <p:spPr>
          <a:xfrm>
            <a:off x="375850" y="1703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5200" u="none" cap="none" strike="noStrike">
                <a:solidFill>
                  <a:srgbClr val="980000"/>
                </a:solidFill>
                <a:latin typeface="Coming Soon"/>
                <a:ea typeface="Coming Soon"/>
                <a:cs typeface="Coming Soon"/>
                <a:sym typeface="Coming Soon"/>
              </a:rPr>
              <a:t>What to Wear?</a:t>
            </a:r>
            <a:endParaRPr/>
          </a:p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196250" y="1087025"/>
            <a:ext cx="8520600" cy="3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ng Soon"/>
              <a:buAutoNum type="arabicPeriod"/>
            </a:pPr>
            <a:r>
              <a:rPr b="1" i="0" lang="en" sz="22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Appropriate running attire is required at all meetings. </a:t>
            </a:r>
            <a:endParaRPr/>
          </a:p>
          <a:p>
            <a:pPr indent="0" lvl="0" marL="0" marR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en" sz="22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(PE ATTIRE) </a:t>
            </a:r>
            <a:endParaRPr b="1" i="0" sz="22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683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ng Soon"/>
              <a:buAutoNum type="arabicPeriod"/>
            </a:pPr>
            <a:r>
              <a:rPr b="1" i="0" lang="en" sz="22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Dress for the weather.  We will be outside as much as possible.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683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ng Soon"/>
              <a:buAutoNum type="arabicPeriod"/>
            </a:pPr>
            <a:r>
              <a:rPr b="1" i="0" lang="en" sz="22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We will not be changing clothes afterwards due to the large number of participants.  So, plan on wearing what you wear to running club to school that day.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othes, Clothing, Pullover ..." id="97" name="Google Shape;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250" y="94159"/>
            <a:ext cx="1202724" cy="1118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oe, Tennis, Running, Sports, ..." id="98" name="Google Shape;9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5450" y="185925"/>
            <a:ext cx="1151400" cy="90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ctrTitle"/>
          </p:nvPr>
        </p:nvSpPr>
        <p:spPr>
          <a:xfrm>
            <a:off x="375850" y="1703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5200" u="none" cap="none" strike="noStrike">
                <a:solidFill>
                  <a:srgbClr val="980000"/>
                </a:solidFill>
                <a:latin typeface="Coming Soon"/>
                <a:ea typeface="Coming Soon"/>
                <a:cs typeface="Coming Soon"/>
                <a:sym typeface="Coming Soon"/>
              </a:rPr>
              <a:t>Attendance...</a:t>
            </a:r>
            <a:endParaRPr/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196250" y="907325"/>
            <a:ext cx="3048900" cy="4130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27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*** Membership in the running club requires a year long commitment which includes regular attendance ***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3978600" y="907450"/>
            <a:ext cx="4974600" cy="4130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Font typeface="Impact"/>
              <a:buChar char="●"/>
            </a:pPr>
            <a:r>
              <a:rPr b="0" i="0" lang="en" sz="2600" u="none" cap="none" strike="noStrike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COMMITMENT</a:t>
            </a:r>
            <a:endParaRPr/>
          </a:p>
          <a:p>
            <a:pPr indent="-3937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600"/>
              <a:buFont typeface="Impact"/>
              <a:buChar char="●"/>
            </a:pPr>
            <a:r>
              <a:rPr b="0" i="0" lang="en" sz="2600" u="none" cap="none" strike="noStrike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RESPONSIBILITY</a:t>
            </a:r>
            <a:endParaRPr/>
          </a:p>
          <a:p>
            <a:pPr indent="-3937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600"/>
              <a:buFont typeface="Impact"/>
              <a:buChar char="●"/>
            </a:pPr>
            <a:r>
              <a:rPr b="0" i="0" lang="en" sz="2600" u="none" cap="none" strike="noStrike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DEDICATION</a:t>
            </a:r>
            <a:endParaRPr/>
          </a:p>
          <a:p>
            <a:pPr indent="-3937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600"/>
              <a:buFont typeface="Impact"/>
              <a:buChar char="●"/>
            </a:pPr>
            <a:r>
              <a:rPr b="0" i="0" lang="en" sz="2600" u="none" cap="none" strike="noStrike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HARD WORK</a:t>
            </a:r>
            <a:endParaRPr/>
          </a:p>
          <a:p>
            <a:pPr indent="-3937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600"/>
              <a:buFont typeface="Impact"/>
              <a:buChar char="●"/>
            </a:pPr>
            <a:r>
              <a:rPr b="0" i="0" lang="en" sz="2600" u="none" cap="none" strike="noStrike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PUNCTUALITY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Font typeface="Impact"/>
              <a:buNone/>
            </a:pPr>
            <a:r>
              <a:rPr b="0" i="1" lang="en" sz="29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All of these character traits are formed because of attendance!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-678900" y="137925"/>
            <a:ext cx="8520600" cy="14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4200" u="sng" cap="none" strike="noStrike">
                <a:solidFill>
                  <a:srgbClr val="B80E0F"/>
                </a:solidFill>
                <a:latin typeface="Coming Soon"/>
                <a:ea typeface="Coming Soon"/>
                <a:cs typeface="Coming Soon"/>
                <a:sym typeface="Coming Soon"/>
              </a:rPr>
              <a:t>ATTENDANCE COUNTS!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ng Soon"/>
              <a:buNone/>
            </a:pPr>
            <a:r>
              <a:rPr b="1" i="0" lang="en" sz="4200" u="none" cap="none" strike="noStrike">
                <a:solidFill>
                  <a:srgbClr val="B80E0F"/>
                </a:solidFill>
                <a:latin typeface="Coming Soon"/>
                <a:ea typeface="Coming Soon"/>
                <a:cs typeface="Coming Soon"/>
                <a:sym typeface="Coming Soon"/>
              </a:rPr>
              <a:t>(Commitment &amp; Punctuality)</a:t>
            </a:r>
            <a:endParaRPr/>
          </a:p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311700" y="1769450"/>
            <a:ext cx="8520600" cy="3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Coming Soon"/>
              <a:buChar char="●"/>
            </a:pPr>
            <a:r>
              <a:rPr b="1" i="0" lang="en" sz="2300" u="none" cap="none" strike="noStrike">
                <a:solidFill>
                  <a:schemeClr val="accent2"/>
                </a:solidFill>
                <a:latin typeface="Coming Soon"/>
                <a:ea typeface="Coming Soon"/>
                <a:cs typeface="Coming Soon"/>
                <a:sym typeface="Coming Soon"/>
              </a:rPr>
              <a:t>Doors open at 7:00 am</a:t>
            </a:r>
            <a:endParaRPr/>
          </a:p>
          <a:p>
            <a:pPr indent="-3810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Coming Soon"/>
              <a:buChar char="●"/>
            </a:pPr>
            <a:r>
              <a:rPr b="1" i="0" lang="en" sz="2300" u="none" cap="none" strike="noStrike">
                <a:solidFill>
                  <a:schemeClr val="accent2"/>
                </a:solidFill>
                <a:latin typeface="Coming Soon"/>
                <a:ea typeface="Coming Soon"/>
                <a:cs typeface="Coming Soon"/>
                <a:sym typeface="Coming Soon"/>
              </a:rPr>
              <a:t>Doors close at 7:10 am</a:t>
            </a:r>
            <a:endParaRPr/>
          </a:p>
          <a:p>
            <a:pPr indent="-3810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Coming Soon"/>
              <a:buChar char="●"/>
            </a:pPr>
            <a:r>
              <a:rPr b="1" i="0" lang="en" sz="2300" u="none" cap="none" strike="noStrike">
                <a:solidFill>
                  <a:schemeClr val="accent2"/>
                </a:solidFill>
                <a:latin typeface="Coming Soon"/>
                <a:ea typeface="Coming Soon"/>
                <a:cs typeface="Coming Soon"/>
                <a:sym typeface="Coming Soon"/>
              </a:rPr>
              <a:t>If you know that your child will be absent, then just send me an email and I will make a note. </a:t>
            </a:r>
            <a:endParaRPr/>
          </a:p>
          <a:p>
            <a:pPr indent="-3810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Coming Soon"/>
              <a:buChar char="●"/>
            </a:pPr>
            <a:r>
              <a:rPr b="1" i="0" lang="en" sz="2300" u="none" cap="none" strike="noStrike">
                <a:solidFill>
                  <a:schemeClr val="accent2"/>
                </a:solidFill>
                <a:latin typeface="Coming Soon"/>
                <a:ea typeface="Coming Soon"/>
                <a:cs typeface="Coming Soon"/>
                <a:sym typeface="Coming Soon"/>
              </a:rPr>
              <a:t>If you have more than 3 </a:t>
            </a:r>
            <a:r>
              <a:rPr b="1" i="1" lang="en" sz="2300" u="sng" cap="none" strike="noStrike">
                <a:solidFill>
                  <a:schemeClr val="accent2"/>
                </a:solidFill>
                <a:latin typeface="Coming Soon"/>
                <a:ea typeface="Coming Soon"/>
                <a:cs typeface="Coming Soon"/>
                <a:sym typeface="Coming Soon"/>
              </a:rPr>
              <a:t>unexcused</a:t>
            </a:r>
            <a:r>
              <a:rPr b="1" i="0" lang="en" sz="2300" u="none" cap="none" strike="noStrike">
                <a:solidFill>
                  <a:schemeClr val="accent2"/>
                </a:solidFill>
                <a:latin typeface="Coming Soon"/>
                <a:ea typeface="Coming Soon"/>
                <a:cs typeface="Coming Soon"/>
                <a:sym typeface="Coming Soon"/>
              </a:rPr>
              <a:t> absences, then you could be dismissed from the club.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2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This image rendered as PNG in ..." id="112" name="Google Shape;1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8850" y="254800"/>
            <a:ext cx="2001000" cy="20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